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4" r:id="rId9"/>
    <p:sldId id="275" r:id="rId10"/>
    <p:sldId id="262" r:id="rId11"/>
    <p:sldId id="273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7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C5D18-8D44-3A60-2E86-077B35268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66136-5F7B-4464-5E14-6EE333E8D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8BD96-0250-D1EC-C418-99A96C07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595A-C3A8-DD4E-8C90-3C1FD22A98C4}" type="datetimeFigureOut">
              <a:rPr lang="en-DE" smtClean="0"/>
              <a:t>22.01.25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4D8BE-8DED-29E8-B1DC-BC9BD37FF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FABD1-42AE-0F84-FB5B-BED9B3E04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36214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1006-2FE1-C034-3E36-8B850C139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15467-100D-515F-7B3F-7F21A78AA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4BC93-6E66-44FC-06AC-CCC94C774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595A-C3A8-DD4E-8C90-3C1FD22A98C4}" type="datetimeFigureOut">
              <a:rPr lang="en-DE" smtClean="0"/>
              <a:t>22.01.25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9EF78-7634-5001-D98A-5F9BA8EAC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7C4D6-C395-88B4-7A12-1C753D719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9049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D0FF3A-C44C-6CBD-69BD-A91227359A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7AE2DF-A4BB-E14F-FB88-A8244E65F7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3BC12-9180-07C9-1DBC-CFA99A0FA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595A-C3A8-DD4E-8C90-3C1FD22A98C4}" type="datetimeFigureOut">
              <a:rPr lang="en-DE" smtClean="0"/>
              <a:t>22.01.25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E0692-769F-D2EC-9DC9-0AC10B36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4614F-05B5-CED3-9374-D1AFAD176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0455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1C92-5C05-6553-8D3D-AB0072D3F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9120C-0B21-73FD-6A12-FFD8E18F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198B4-81A6-88FE-2105-237FD1205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595A-C3A8-DD4E-8C90-3C1FD22A98C4}" type="datetimeFigureOut">
              <a:rPr lang="en-DE" smtClean="0"/>
              <a:t>22.01.25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AF232-1C41-C158-CF8B-ACB303E3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F133F-0DBC-2C4D-DB00-B39AAE10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38495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DA69-1425-29E3-D609-810C95F9E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27039-3AA1-DB6F-DFE7-104AD7CD1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810E6B-301A-713C-6DF3-F3A2DAB21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595A-C3A8-DD4E-8C90-3C1FD22A98C4}" type="datetimeFigureOut">
              <a:rPr lang="en-DE" smtClean="0"/>
              <a:t>22.01.25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E6E33-CE24-1EA0-BEAD-2B8826025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DAF76-D0D4-1907-0F3E-4B1E186F3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973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C5CD3-B3FF-1168-20C3-2ED68FBEB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13DCA-8A74-5E59-2DD5-DE37C776D9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12CE3B-8890-8A50-F750-98547DC0D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749089-76F6-0F16-6193-B87601105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595A-C3A8-DD4E-8C90-3C1FD22A98C4}" type="datetimeFigureOut">
              <a:rPr lang="en-DE" smtClean="0"/>
              <a:t>22.01.25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035BA-D770-7578-67F4-593EF15FA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A6CD39-A4A3-DC07-B780-EAC58924C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2256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9FDE-EF38-7334-E5F1-D927B97DF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20D9B-DCC1-076A-E0B8-94448AEE6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A17E6-31E4-8052-9D7A-3EEBBEE8D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065C14-F290-8149-BFDD-E65FE24F65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AB292-1C33-8B44-05AD-4C37635CF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86791D-B1EB-0259-706E-BFD3253CF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595A-C3A8-DD4E-8C90-3C1FD22A98C4}" type="datetimeFigureOut">
              <a:rPr lang="en-DE" smtClean="0"/>
              <a:t>22.01.25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9AC67B-B634-CAE1-C13A-374C175B2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1FB2B3-B9D2-0EF6-FCAC-48DE2C2D8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75167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1063C-6C38-9967-BF9B-AE018E091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B30A3-56C7-70C5-D5E6-9582EB478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595A-C3A8-DD4E-8C90-3C1FD22A98C4}" type="datetimeFigureOut">
              <a:rPr lang="en-DE" smtClean="0"/>
              <a:t>22.01.25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76908-4311-E95A-6CA2-B9D187AD9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ACFB4-D545-CEA2-8E0A-B0E07A22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4948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9A4FF8-8C07-953F-6136-CA89DBC16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595A-C3A8-DD4E-8C90-3C1FD22A98C4}" type="datetimeFigureOut">
              <a:rPr lang="en-DE" smtClean="0"/>
              <a:t>22.01.25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E6D0AC-C156-ED3B-EDCE-6C04C4CCE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F7C49-1DA5-1FAE-B506-740DAB42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9532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C3F90-BE9A-7BA1-9909-685D8F9A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B879E-A3BF-331C-D8B4-2BDD08545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C93C9-89F2-AEC8-0715-869FEDF7F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BBD77-F69F-68D4-4045-33422B51E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595A-C3A8-DD4E-8C90-3C1FD22A98C4}" type="datetimeFigureOut">
              <a:rPr lang="en-DE" smtClean="0"/>
              <a:t>22.01.25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C5D33-EB18-772D-B4BB-46B59A747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96508-BE51-5AD3-5714-D68954070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776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78B92-FDD3-F4EB-9AA4-88A480E84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41E8CD-E5DC-AEB3-7E3C-8451C902E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A9E1A-00A9-82A4-E758-CC6AAA9D1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54A6A-968B-38A2-92D9-412F3BBC9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7595A-C3A8-DD4E-8C90-3C1FD22A98C4}" type="datetimeFigureOut">
              <a:rPr lang="en-DE" smtClean="0"/>
              <a:t>22.01.25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61663-F542-5340-ACD9-2EF6C744B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C74BA-E3BF-6287-58E0-7BFB7E2F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60410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327372-87D5-2439-4233-5FBCD9049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4D345-FBF4-449C-B51C-1FE74DD7D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B9872-DB98-C1E2-6776-B28CD7659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47595A-C3A8-DD4E-8C90-3C1FD22A98C4}" type="datetimeFigureOut">
              <a:rPr lang="en-DE" smtClean="0"/>
              <a:t>22.01.25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B259C-20E9-FB3D-F5E6-304EC1102B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FAB3D-A25F-1C33-0B7D-46B8FF0E1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E455A9-B319-7948-9693-7790A79B5E0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9855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02DA-774F-1BA2-1494-DF0B21F3D2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21.01.2025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818B3C-10E2-B48E-AE54-E036F6B29A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Pascal</a:t>
            </a:r>
          </a:p>
        </p:txBody>
      </p:sp>
    </p:spTree>
    <p:extLst>
      <p:ext uri="{BB962C8B-B14F-4D97-AF65-F5344CB8AC3E}">
        <p14:creationId xmlns:p14="http://schemas.microsoft.com/office/powerpoint/2010/main" val="569279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40DCE0-2FD3-42B0-A0DE-A2B32359D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789"/>
            <a:ext cx="6064978" cy="4527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641EEC-07FC-8C6C-732D-E8B8CBADF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24" y="1539788"/>
            <a:ext cx="5930972" cy="4527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80355B-1EC3-169B-36EB-F7732BC0E364}"/>
              </a:ext>
            </a:extLst>
          </p:cNvPr>
          <p:cNvSpPr txBox="1"/>
          <p:nvPr/>
        </p:nvSpPr>
        <p:spPr>
          <a:xfrm>
            <a:off x="1021105" y="111211"/>
            <a:ext cx="25605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 systematics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10 years livetime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 initial start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691509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DCECA-9C4D-71D4-FCB7-7F61433D4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</a:t>
            </a:r>
            <a:r>
              <a:rPr lang="en-GB" dirty="0"/>
              <a:t>e</a:t>
            </a:r>
            <a:r>
              <a:rPr lang="en-DE" dirty="0"/>
              <a:t>st true input, fix bins, fit 4 systematics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5183A-FA79-00E9-9960-A905F88CAAF1}"/>
              </a:ext>
            </a:extLst>
          </p:cNvPr>
          <p:cNvSpPr txBox="1"/>
          <p:nvPr/>
        </p:nvSpPr>
        <p:spPr>
          <a:xfrm>
            <a:off x="2051222" y="1607343"/>
            <a:ext cx="452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</a:t>
            </a:r>
            <a:r>
              <a:rPr lang="en-DE" dirty="0">
                <a:solidFill>
                  <a:srgbClr val="00B050"/>
                </a:solidFill>
              </a:rPr>
              <a:t>True values </a:t>
            </a:r>
            <a:r>
              <a:rPr lang="en-DE" dirty="0"/>
              <a:t>, 1, 1, 1, 0.2], bounds * 100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2917FE-EE53-6AC5-0802-55080199C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888"/>
            <a:ext cx="6573678" cy="4907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E9EC24-E600-3AC9-0772-C0995A9C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788" y="1852522"/>
            <a:ext cx="5445211" cy="5005477"/>
          </a:xfrm>
          <a:prstGeom prst="rect">
            <a:avLst/>
          </a:prstGeom>
        </p:spPr>
      </p:pic>
      <p:pic>
        <p:nvPicPr>
          <p:cNvPr id="9" name="Picture 8" descr="A grid of numbers and symbols&#10;&#10;AI-generated content may be incorrect.">
            <a:extLst>
              <a:ext uri="{FF2B5EF4-FFF2-40B4-BE49-F238E27FC236}">
                <a16:creationId xmlns:a16="http://schemas.microsoft.com/office/drawing/2014/main" id="{FA74FE7F-4FE3-26F6-F69E-A2E481A26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705" y="526958"/>
            <a:ext cx="2302295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17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48DA1-8627-979E-3742-62C9D0C67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Scattering &amp; Absorption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61C2D-E72C-C092-0684-091D849A0901}"/>
              </a:ext>
            </a:extLst>
          </p:cNvPr>
          <p:cNvSpPr txBox="1"/>
          <p:nvPr/>
        </p:nvSpPr>
        <p:spPr>
          <a:xfrm>
            <a:off x="2051222" y="1607343"/>
            <a:ext cx="3862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</a:t>
            </a:r>
            <a:r>
              <a:rPr lang="en-DE" dirty="0">
                <a:solidFill>
                  <a:srgbClr val="00B050"/>
                </a:solidFill>
              </a:rPr>
              <a:t>True values </a:t>
            </a:r>
            <a:r>
              <a:rPr lang="en-DE" dirty="0"/>
              <a:t>, 1, 1], bounds * 100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CEF85-BA81-BA89-E0C5-389C7C1BF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0024"/>
            <a:ext cx="6561438" cy="489797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622203-9C69-9293-1F17-D1BE45ADF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180" y="2323069"/>
            <a:ext cx="5572820" cy="453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03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88DD0-0C63-F814-4648-A64EFC8D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Scattering &amp; Absorption: tau = 0.1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C5704-C6C0-97D1-1174-47CCA274AE68}"/>
              </a:ext>
            </a:extLst>
          </p:cNvPr>
          <p:cNvSpPr txBox="1"/>
          <p:nvPr/>
        </p:nvSpPr>
        <p:spPr>
          <a:xfrm>
            <a:off x="2051222" y="1607343"/>
            <a:ext cx="3862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</a:t>
            </a:r>
            <a:r>
              <a:rPr lang="en-DE" dirty="0">
                <a:solidFill>
                  <a:srgbClr val="00B050"/>
                </a:solidFill>
              </a:rPr>
              <a:t>True values </a:t>
            </a:r>
            <a:r>
              <a:rPr lang="en-DE" dirty="0"/>
              <a:t>, 1, 1], bounds * 100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73BA2E-EAB0-50DF-80DE-076C562E1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6674"/>
            <a:ext cx="6539133" cy="488132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325870-F94A-2620-8018-5DA9187FE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574" y="2248929"/>
            <a:ext cx="5654425" cy="460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40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0540B-2C04-59D7-B125-1A4888B9B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9451-2482-AFB2-F10D-E6FD16717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Scattering &amp; Absorption: tau = 0.01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D1E4AE-FCFC-FF78-1B93-A21628D5AEE7}"/>
              </a:ext>
            </a:extLst>
          </p:cNvPr>
          <p:cNvSpPr txBox="1"/>
          <p:nvPr/>
        </p:nvSpPr>
        <p:spPr>
          <a:xfrm>
            <a:off x="2051222" y="1607343"/>
            <a:ext cx="3862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</a:t>
            </a:r>
            <a:r>
              <a:rPr lang="en-DE" dirty="0">
                <a:solidFill>
                  <a:srgbClr val="00B050"/>
                </a:solidFill>
              </a:rPr>
              <a:t>True values </a:t>
            </a:r>
            <a:r>
              <a:rPr lang="en-DE" dirty="0"/>
              <a:t>, 1, 1], bounds * 100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ED67B-83B0-B87B-3B7A-C9F7AE4B5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4680"/>
            <a:ext cx="6635578" cy="4953319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933F0A-8B0C-48E1-A7BC-B95462E54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986" y="2261286"/>
            <a:ext cx="5608013" cy="460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72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89644-6CEE-6185-C89C-98D93CDEA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04FA3-6C65-BB39-B3BF-382A8C9F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Scattering &amp; Absorption: tau = 0.001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B5CC7-9362-226B-EBA7-7C4982AE47E8}"/>
              </a:ext>
            </a:extLst>
          </p:cNvPr>
          <p:cNvSpPr txBox="1"/>
          <p:nvPr/>
        </p:nvSpPr>
        <p:spPr>
          <a:xfrm>
            <a:off x="2051222" y="1607343"/>
            <a:ext cx="3862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</a:t>
            </a:r>
            <a:r>
              <a:rPr lang="en-DE" dirty="0">
                <a:solidFill>
                  <a:srgbClr val="00B050"/>
                </a:solidFill>
              </a:rPr>
              <a:t>True values </a:t>
            </a:r>
            <a:r>
              <a:rPr lang="en-DE" dirty="0"/>
              <a:t>, 1, 1], bounds * 100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50E7C-9CD5-ABED-5F61-6395625B2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8530"/>
            <a:ext cx="6598508" cy="492564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26F262-D774-F01B-3D31-9843E1ED4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354" y="2286000"/>
            <a:ext cx="560164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56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23809-E6BB-D5DC-37B0-8516B02EE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E9845-E5F7-09E7-D26D-EDDA9E6E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4 systematics: tau = 0.1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042113-F012-BCB6-65D7-3DDFC9009E1B}"/>
              </a:ext>
            </a:extLst>
          </p:cNvPr>
          <p:cNvSpPr txBox="1"/>
          <p:nvPr/>
        </p:nvSpPr>
        <p:spPr>
          <a:xfrm>
            <a:off x="2051222" y="1607343"/>
            <a:ext cx="452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</a:t>
            </a:r>
            <a:r>
              <a:rPr lang="en-DE" dirty="0">
                <a:solidFill>
                  <a:srgbClr val="00B050"/>
                </a:solidFill>
              </a:rPr>
              <a:t>True values </a:t>
            </a:r>
            <a:r>
              <a:rPr lang="en-DE" dirty="0"/>
              <a:t>, 1, 1, 1, 0.2], bounds * 100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48BACA-92D3-3FFD-9B12-1D4D647DD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888"/>
            <a:ext cx="6573678" cy="4907112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0F9E0D-2DB8-1B2B-B5D0-4C8BE0364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678" y="1779314"/>
            <a:ext cx="5618322" cy="500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4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A3DBD-2C27-5A07-F7E9-DAD80D1EE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3FFDF-33BA-F94C-0C50-5C780EA4A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4 systematics: tau = 0.001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EA315-3B60-1D57-49D9-27BC319CDA05}"/>
              </a:ext>
            </a:extLst>
          </p:cNvPr>
          <p:cNvSpPr txBox="1"/>
          <p:nvPr/>
        </p:nvSpPr>
        <p:spPr>
          <a:xfrm>
            <a:off x="2051222" y="1607343"/>
            <a:ext cx="452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</a:t>
            </a:r>
            <a:r>
              <a:rPr lang="en-DE" dirty="0">
                <a:solidFill>
                  <a:srgbClr val="00B050"/>
                </a:solidFill>
              </a:rPr>
              <a:t>True values </a:t>
            </a:r>
            <a:r>
              <a:rPr lang="en-DE" dirty="0"/>
              <a:t>, 1, 1, 1, 0.2], bounds * 100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277BD0-0911-AE33-371D-700BF1DF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888"/>
            <a:ext cx="6573678" cy="490711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6812DE-BAF5-2E6A-5B09-616C8D89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294" y="1950886"/>
            <a:ext cx="5536705" cy="49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70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CA058-58FF-CE4D-84DC-F24F1AF09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DFD55-47E0-BC74-30AB-DD5E1174D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4 systematics: tau = 0.1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D408FC-609C-0985-96BF-48D7264F5016}"/>
              </a:ext>
            </a:extLst>
          </p:cNvPr>
          <p:cNvSpPr txBox="1"/>
          <p:nvPr/>
        </p:nvSpPr>
        <p:spPr>
          <a:xfrm>
            <a:off x="2051222" y="1607343"/>
            <a:ext cx="402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 …, 1, 1, 1, 0.2], bounds * 100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57739-E6EB-2D39-9A6C-57B3D2FA8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6632"/>
            <a:ext cx="6685005" cy="4931368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86A0C6-97A1-F31F-7C00-4055D0DE9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980" y="1926632"/>
            <a:ext cx="5535019" cy="49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24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EDBB5-D696-5FC2-5122-D149630EE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CFE8E-8051-9E76-21E8-11A5DA03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4 systematics: tau = 0.001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E52683-62EA-62AF-CDF4-321E744344DC}"/>
              </a:ext>
            </a:extLst>
          </p:cNvPr>
          <p:cNvSpPr txBox="1"/>
          <p:nvPr/>
        </p:nvSpPr>
        <p:spPr>
          <a:xfrm>
            <a:off x="2051222" y="1607343"/>
            <a:ext cx="402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 …, 1, 1, 1, 0.2], bounds * 100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232166-F217-3B55-99F5-DAE731CEA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3042"/>
            <a:ext cx="6450227" cy="481495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4BB2EC-01B8-D757-2A87-627669C42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030" y="1878226"/>
            <a:ext cx="5639970" cy="497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72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30D0AF-C0A4-4F9D-DF1F-864EAC2D2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1" y="1426870"/>
            <a:ext cx="5778500" cy="52924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795FE1-75CD-E2DD-078E-83B025A6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event rate, 4 systematics, MCMC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E839E-F8BB-D744-BDE5-78C646C10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3329"/>
            <a:ext cx="6413500" cy="482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00F4FC-3118-E3FA-789F-40FDD3D86124}"/>
              </a:ext>
            </a:extLst>
          </p:cNvPr>
          <p:cNvSpPr txBox="1"/>
          <p:nvPr/>
        </p:nvSpPr>
        <p:spPr>
          <a:xfrm>
            <a:off x="9668229" y="1829103"/>
            <a:ext cx="2320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 </a:t>
            </a:r>
            <a:r>
              <a:rPr lang="en-GB" dirty="0" err="1"/>
              <a:t>n_used_steps</a:t>
            </a:r>
            <a:r>
              <a:rPr lang="en-GB" dirty="0"/>
              <a:t> = 1000</a:t>
            </a:r>
          </a:p>
          <a:p>
            <a:r>
              <a:rPr lang="en-GB" dirty="0"/>
              <a:t> </a:t>
            </a:r>
            <a:r>
              <a:rPr lang="en-GB" dirty="0" err="1"/>
              <a:t>n_walkers</a:t>
            </a:r>
            <a:r>
              <a:rPr lang="en-GB" dirty="0"/>
              <a:t> = 500</a:t>
            </a:r>
          </a:p>
          <a:p>
            <a:r>
              <a:rPr lang="en-GB" dirty="0"/>
              <a:t> </a:t>
            </a:r>
            <a:r>
              <a:rPr lang="en-GB" dirty="0" err="1"/>
              <a:t>n_burn_steps</a:t>
            </a:r>
            <a:r>
              <a:rPr lang="en-GB" dirty="0"/>
              <a:t> = 1000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FA603-0B54-C709-561A-9860983F66BE}"/>
              </a:ext>
            </a:extLst>
          </p:cNvPr>
          <p:cNvSpPr txBox="1"/>
          <p:nvPr/>
        </p:nvSpPr>
        <p:spPr>
          <a:xfrm>
            <a:off x="2051222" y="1607343"/>
            <a:ext cx="3038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</a:t>
            </a:r>
            <a:r>
              <a:rPr lang="en-DE" dirty="0">
                <a:solidFill>
                  <a:srgbClr val="00B050"/>
                </a:solidFill>
              </a:rPr>
              <a:t>True values</a:t>
            </a:r>
            <a:r>
              <a:rPr lang="en-DE" dirty="0"/>
              <a:t>, 1, 1, 1, 0.2]</a:t>
            </a:r>
          </a:p>
        </p:txBody>
      </p:sp>
    </p:spTree>
    <p:extLst>
      <p:ext uri="{BB962C8B-B14F-4D97-AF65-F5344CB8AC3E}">
        <p14:creationId xmlns:p14="http://schemas.microsoft.com/office/powerpoint/2010/main" val="3714639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06F7D-FB70-2780-9FC2-EA030236A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2421"/>
            <a:ext cx="9144000" cy="1483455"/>
          </a:xfrm>
        </p:spPr>
        <p:txBody>
          <a:bodyPr/>
          <a:lstStyle/>
          <a:p>
            <a:r>
              <a:rPr lang="en-GB" dirty="0"/>
              <a:t>R</a:t>
            </a:r>
            <a:r>
              <a:rPr lang="en-DE" dirty="0"/>
              <a:t>emove last unfolding bin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115D4-7BC9-FC63-AC49-4AB87E03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206" y="1705876"/>
            <a:ext cx="6407150" cy="501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58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52C16D-D108-8A1B-22CA-571B3F527980}"/>
              </a:ext>
            </a:extLst>
          </p:cNvPr>
          <p:cNvSpPr txBox="1"/>
          <p:nvPr/>
        </p:nvSpPr>
        <p:spPr>
          <a:xfrm>
            <a:off x="1021105" y="111211"/>
            <a:ext cx="25605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 systematics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10 years livetime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 initial start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 regularization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9A6A8-2095-C5DF-C6DC-EE8B46564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47784"/>
            <a:ext cx="5971568" cy="4510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C6338E-6134-9243-5E9E-9F230EA15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0350"/>
            <a:ext cx="5971569" cy="44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25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BF8271-9E28-B3A1-29BE-E2F4BB956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T</a:t>
            </a:r>
            <a:r>
              <a:rPr lang="en-GB" dirty="0"/>
              <a:t>e</a:t>
            </a:r>
            <a:r>
              <a:rPr lang="en-DE" dirty="0"/>
              <a:t>st true input, fix bins, fit 4 systematics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58D4C4-BB2B-478E-3603-123BADF3EDB8}"/>
              </a:ext>
            </a:extLst>
          </p:cNvPr>
          <p:cNvSpPr txBox="1"/>
          <p:nvPr/>
        </p:nvSpPr>
        <p:spPr>
          <a:xfrm>
            <a:off x="2051222" y="1607343"/>
            <a:ext cx="452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</a:t>
            </a:r>
            <a:r>
              <a:rPr lang="en-DE" dirty="0">
                <a:solidFill>
                  <a:srgbClr val="00B050"/>
                </a:solidFill>
              </a:rPr>
              <a:t>True values </a:t>
            </a:r>
            <a:r>
              <a:rPr lang="en-DE" dirty="0"/>
              <a:t>, 1, 1, 1, 0.2], bounds * 100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8E94AF-DB11-43FF-FB81-7ECFBFB2B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888"/>
            <a:ext cx="6573678" cy="4907112"/>
          </a:xfrm>
          <a:prstGeom prst="rect">
            <a:avLst/>
          </a:prstGeom>
        </p:spPr>
      </p:pic>
      <p:pic>
        <p:nvPicPr>
          <p:cNvPr id="10" name="Picture 9" descr="A screenshot of a data sheet&#10;&#10;AI-generated content may be incorrect.">
            <a:extLst>
              <a:ext uri="{FF2B5EF4-FFF2-40B4-BE49-F238E27FC236}">
                <a16:creationId xmlns:a16="http://schemas.microsoft.com/office/drawing/2014/main" id="{9D1E3BBD-3B31-6A7B-572C-440A3279B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398" y="1976674"/>
            <a:ext cx="5611602" cy="4881325"/>
          </a:xfrm>
          <a:prstGeom prst="rect">
            <a:avLst/>
          </a:prstGeom>
        </p:spPr>
      </p:pic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C41215B-B855-04BB-D7DA-1147D4AD2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5636" y="815545"/>
            <a:ext cx="2196364" cy="121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49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229BC-C4FB-6C4C-51A5-C682B42F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4 systematics: tau = None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F852A-515F-CB6C-9022-DF682D1B5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888"/>
            <a:ext cx="6573678" cy="4907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2AE179-11E7-FDE9-95B2-EDB5D1D9E735}"/>
              </a:ext>
            </a:extLst>
          </p:cNvPr>
          <p:cNvSpPr txBox="1"/>
          <p:nvPr/>
        </p:nvSpPr>
        <p:spPr>
          <a:xfrm>
            <a:off x="2051222" y="1607343"/>
            <a:ext cx="452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</a:t>
            </a:r>
            <a:r>
              <a:rPr lang="en-DE" dirty="0">
                <a:solidFill>
                  <a:srgbClr val="00B050"/>
                </a:solidFill>
              </a:rPr>
              <a:t>True values </a:t>
            </a:r>
            <a:r>
              <a:rPr lang="en-DE" dirty="0"/>
              <a:t>, 1, 1, 1, 0.2], bounds * 100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BEB2C4-076D-BA05-9E50-F58C9C69C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516" y="1976674"/>
            <a:ext cx="5604484" cy="48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26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2BC1D5-8739-A9F3-CC15-F72DBECE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4 systematics: tau = 0.1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15A13-16AF-3EA0-13A8-3C47AA47B68C}"/>
              </a:ext>
            </a:extLst>
          </p:cNvPr>
          <p:cNvSpPr txBox="1"/>
          <p:nvPr/>
        </p:nvSpPr>
        <p:spPr>
          <a:xfrm>
            <a:off x="2051222" y="1607343"/>
            <a:ext cx="452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</a:t>
            </a:r>
            <a:r>
              <a:rPr lang="en-DE" dirty="0">
                <a:solidFill>
                  <a:srgbClr val="00B050"/>
                </a:solidFill>
              </a:rPr>
              <a:t>True values </a:t>
            </a:r>
            <a:r>
              <a:rPr lang="en-DE" dirty="0"/>
              <a:t>, 1, 1, 1, 0.2], bounds * 100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A11DC-8E1C-DBBA-BAD4-B5579DEA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888"/>
            <a:ext cx="6573678" cy="490711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724244-FE9A-0D3D-C88D-45EC2A9F3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822" y="1976675"/>
            <a:ext cx="5588178" cy="48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70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00B668-5DBD-B2C6-AD26-227C0809A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4 systematics: tau = 0.01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862B0-598D-A540-0738-43F5043C044C}"/>
              </a:ext>
            </a:extLst>
          </p:cNvPr>
          <p:cNvSpPr txBox="1"/>
          <p:nvPr/>
        </p:nvSpPr>
        <p:spPr>
          <a:xfrm>
            <a:off x="2051222" y="1607343"/>
            <a:ext cx="452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</a:t>
            </a:r>
            <a:r>
              <a:rPr lang="en-DE" dirty="0">
                <a:solidFill>
                  <a:srgbClr val="00B050"/>
                </a:solidFill>
              </a:rPr>
              <a:t>True values </a:t>
            </a:r>
            <a:r>
              <a:rPr lang="en-DE" dirty="0"/>
              <a:t>, 1, 1, 1, 0.2], bounds * 100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CA473-7772-C7F3-93B5-C85F458BD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888"/>
            <a:ext cx="6573678" cy="4907112"/>
          </a:xfrm>
          <a:prstGeom prst="rect">
            <a:avLst/>
          </a:prstGeom>
        </p:spPr>
      </p:pic>
      <p:pic>
        <p:nvPicPr>
          <p:cNvPr id="8" name="Picture 7" descr="A screenshot of a data&#10;&#10;AI-generated content may be incorrect.">
            <a:extLst>
              <a:ext uri="{FF2B5EF4-FFF2-40B4-BE49-F238E27FC236}">
                <a16:creationId xmlns:a16="http://schemas.microsoft.com/office/drawing/2014/main" id="{2CF4D253-D8F3-BF34-EFED-8A0256F86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702" y="1976674"/>
            <a:ext cx="5632298" cy="48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87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FB8A48-1EC1-62C5-21A8-380E03F35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4 systematics: tau = 0.1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58B2D-34F4-BBB4-EEE4-7350009E17E8}"/>
              </a:ext>
            </a:extLst>
          </p:cNvPr>
          <p:cNvSpPr txBox="1"/>
          <p:nvPr/>
        </p:nvSpPr>
        <p:spPr>
          <a:xfrm>
            <a:off x="2051222" y="1607343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 …, 1, 1, 1, 0.2], bounds * 100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3843D-B25B-7F50-B20D-51F6F9290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6674"/>
            <a:ext cx="6539133" cy="4881325"/>
          </a:xfrm>
          <a:prstGeom prst="rect">
            <a:avLst/>
          </a:prstGeom>
        </p:spPr>
      </p:pic>
      <p:pic>
        <p:nvPicPr>
          <p:cNvPr id="9" name="Picture 8" descr="A screenshot of a data&#10;&#10;AI-generated content may be incorrect.">
            <a:extLst>
              <a:ext uri="{FF2B5EF4-FFF2-40B4-BE49-F238E27FC236}">
                <a16:creationId xmlns:a16="http://schemas.microsoft.com/office/drawing/2014/main" id="{260074F6-C584-EBE3-A868-95B68B79C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820" y="1976673"/>
            <a:ext cx="5588179" cy="489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85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55C9FB-2A16-BA99-C046-1D1017A2D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4 systematics: tau = 0.001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1C660-2EB7-E194-66EF-F6BD105BBDAC}"/>
              </a:ext>
            </a:extLst>
          </p:cNvPr>
          <p:cNvSpPr txBox="1"/>
          <p:nvPr/>
        </p:nvSpPr>
        <p:spPr>
          <a:xfrm>
            <a:off x="2051222" y="1607343"/>
            <a:ext cx="498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</a:t>
            </a:r>
            <a:r>
              <a:rPr lang="en-DE" dirty="0">
                <a:solidFill>
                  <a:srgbClr val="FFC000"/>
                </a:solidFill>
              </a:rPr>
              <a:t>True values * 1.5</a:t>
            </a:r>
            <a:r>
              <a:rPr lang="en-DE" dirty="0"/>
              <a:t>, 1, 1, 1, 0.2], bounds * 100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0CB32-CB41-C36F-9CB8-8BBC7AE4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800"/>
            <a:ext cx="6573795" cy="4907199"/>
          </a:xfrm>
          <a:prstGeom prst="rect">
            <a:avLst/>
          </a:prstGeom>
        </p:spPr>
      </p:pic>
      <p:pic>
        <p:nvPicPr>
          <p:cNvPr id="10" name="Picture 9" descr="A screenshot of a data&#10;&#10;AI-generated content may be incorrect.">
            <a:extLst>
              <a:ext uri="{FF2B5EF4-FFF2-40B4-BE49-F238E27FC236}">
                <a16:creationId xmlns:a16="http://schemas.microsoft.com/office/drawing/2014/main" id="{6AF376CE-CB4A-203E-F80B-E358BFDFA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06" y="1976675"/>
            <a:ext cx="5548693" cy="488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1F47-73A2-05C4-45C4-0E035323F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5211" y="68006"/>
            <a:ext cx="9144000" cy="1112752"/>
          </a:xfrm>
        </p:spPr>
        <p:txBody>
          <a:bodyPr/>
          <a:lstStyle/>
          <a:p>
            <a:r>
              <a:rPr lang="en-DE" dirty="0"/>
              <a:t>Remove last proxy bin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A2A19-763A-9216-60B4-0D9214FFE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837" y="1439020"/>
            <a:ext cx="6926134" cy="541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77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87934-D036-D875-EEAF-2F2558664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5426"/>
            <a:ext cx="6058541" cy="45225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97DB33-EA1B-7AB2-2EBE-564ED737470D}"/>
              </a:ext>
            </a:extLst>
          </p:cNvPr>
          <p:cNvSpPr txBox="1"/>
          <p:nvPr/>
        </p:nvSpPr>
        <p:spPr>
          <a:xfrm>
            <a:off x="1021105" y="111211"/>
            <a:ext cx="25605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 systematics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10 years livetime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 initial start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 regularization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2975C-D092-D6CE-EE29-3C5EC9E75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740" y="2335425"/>
            <a:ext cx="5808714" cy="452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23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19A680-FBDC-9CED-F72B-C5D13ADE9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65" y="0"/>
            <a:ext cx="6845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50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BAE5F1-FC20-553A-AAE6-403B8431C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T</a:t>
            </a:r>
            <a:r>
              <a:rPr lang="en-GB" dirty="0"/>
              <a:t>e</a:t>
            </a:r>
            <a:r>
              <a:rPr lang="en-DE" dirty="0"/>
              <a:t>st true input, fix bins, fit 4 systematics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9FD72-1AAF-B824-CDEF-877995B266FB}"/>
              </a:ext>
            </a:extLst>
          </p:cNvPr>
          <p:cNvSpPr txBox="1"/>
          <p:nvPr/>
        </p:nvSpPr>
        <p:spPr>
          <a:xfrm>
            <a:off x="2051222" y="1607343"/>
            <a:ext cx="452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</a:t>
            </a:r>
            <a:r>
              <a:rPr lang="en-DE" dirty="0">
                <a:solidFill>
                  <a:srgbClr val="00B050"/>
                </a:solidFill>
              </a:rPr>
              <a:t>True values </a:t>
            </a:r>
            <a:r>
              <a:rPr lang="en-DE" dirty="0"/>
              <a:t>, 1, 1, 1, 0.2], bounds * 100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7F77F-BFA8-A4B6-B05C-7108E8895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888"/>
            <a:ext cx="6573678" cy="4907112"/>
          </a:xfrm>
          <a:prstGeom prst="rect">
            <a:avLst/>
          </a:prstGeom>
        </p:spPr>
      </p:pic>
      <p:pic>
        <p:nvPicPr>
          <p:cNvPr id="8" name="Picture 7" descr="A screenshot of a data&#10;&#10;AI-generated content may be incorrect.">
            <a:extLst>
              <a:ext uri="{FF2B5EF4-FFF2-40B4-BE49-F238E27FC236}">
                <a16:creationId xmlns:a16="http://schemas.microsoft.com/office/drawing/2014/main" id="{FDB134A9-4119-6486-225F-5BDA0A97F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82" y="1976675"/>
            <a:ext cx="5629217" cy="4801950"/>
          </a:xfrm>
          <a:prstGeom prst="rect">
            <a:avLst/>
          </a:prstGeom>
        </p:spPr>
      </p:pic>
      <p:pic>
        <p:nvPicPr>
          <p:cNvPr id="10" name="Picture 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5ED0A70D-5761-D50F-0FA7-1F4E3CD6E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475" y="659327"/>
            <a:ext cx="2232525" cy="119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17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B6E206-C3C5-5DED-DB3E-D11022C14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4 systematics: tau = 0.001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DEF8E-7337-237A-90FD-27420B2CD7F0}"/>
              </a:ext>
            </a:extLst>
          </p:cNvPr>
          <p:cNvSpPr txBox="1"/>
          <p:nvPr/>
        </p:nvSpPr>
        <p:spPr>
          <a:xfrm>
            <a:off x="2051222" y="1607343"/>
            <a:ext cx="452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</a:t>
            </a:r>
            <a:r>
              <a:rPr lang="en-DE" dirty="0">
                <a:solidFill>
                  <a:srgbClr val="00B050"/>
                </a:solidFill>
              </a:rPr>
              <a:t>True values </a:t>
            </a:r>
            <a:r>
              <a:rPr lang="en-DE" dirty="0"/>
              <a:t>, 1, 1, 1, 0.2], bounds * 100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4AAED6-947A-3239-AA07-14A5EC60D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888"/>
            <a:ext cx="6573678" cy="490711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641797-0E9B-A596-1663-2869AC1C3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202" y="1950887"/>
            <a:ext cx="5593797" cy="486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60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84AECEB-EE70-5123-F730-A59C07E3B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4 systematics: tau = 0.0001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6167C-E9B3-0EFC-3806-6BE23E9AD134}"/>
              </a:ext>
            </a:extLst>
          </p:cNvPr>
          <p:cNvSpPr txBox="1"/>
          <p:nvPr/>
        </p:nvSpPr>
        <p:spPr>
          <a:xfrm>
            <a:off x="2051222" y="1607343"/>
            <a:ext cx="452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</a:t>
            </a:r>
            <a:r>
              <a:rPr lang="en-DE" dirty="0">
                <a:solidFill>
                  <a:srgbClr val="00B050"/>
                </a:solidFill>
              </a:rPr>
              <a:t>True values </a:t>
            </a:r>
            <a:r>
              <a:rPr lang="en-DE" dirty="0"/>
              <a:t>, 1, 1, 1, 0.2], bounds * 100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977660-5812-2BDD-CE89-FB890A841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7066"/>
            <a:ext cx="6573678" cy="4907112"/>
          </a:xfrm>
          <a:prstGeom prst="rect">
            <a:avLst/>
          </a:prstGeom>
        </p:spPr>
      </p:pic>
      <p:pic>
        <p:nvPicPr>
          <p:cNvPr id="10" name="Picture 9" descr="A screenshot of a data&#10;&#10;AI-generated content may be incorrect.">
            <a:extLst>
              <a:ext uri="{FF2B5EF4-FFF2-40B4-BE49-F238E27FC236}">
                <a16:creationId xmlns:a16="http://schemas.microsoft.com/office/drawing/2014/main" id="{D06BE028-2D19-9C22-768C-683E9FA12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388" y="2063578"/>
            <a:ext cx="5505058" cy="479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51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78FED-D8DD-3BA1-243C-AF253C496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5F19AA7-9FE5-3334-CBE6-831BEF34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4 systematics: tau = 0.0001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DFBD02-C59B-F21D-28E8-680CCB4205F5}"/>
              </a:ext>
            </a:extLst>
          </p:cNvPr>
          <p:cNvSpPr txBox="1"/>
          <p:nvPr/>
        </p:nvSpPr>
        <p:spPr>
          <a:xfrm>
            <a:off x="2051222" y="1607343"/>
            <a:ext cx="407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 …</a:t>
            </a:r>
            <a:r>
              <a:rPr lang="en-DE" dirty="0">
                <a:solidFill>
                  <a:srgbClr val="00B050"/>
                </a:solidFill>
              </a:rPr>
              <a:t> </a:t>
            </a:r>
            <a:r>
              <a:rPr lang="en-DE" dirty="0"/>
              <a:t>, 1, 1, 1, 0.2], bounds * 100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5CDDBE-BCA2-1C9D-9817-B99A31254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888"/>
            <a:ext cx="6573678" cy="4907112"/>
          </a:xfrm>
          <a:prstGeom prst="rect">
            <a:avLst/>
          </a:prstGeom>
        </p:spPr>
      </p:pic>
      <p:pic>
        <p:nvPicPr>
          <p:cNvPr id="4" name="Picture 3" descr="A screenshot of a data&#10;&#10;AI-generated content may be incorrect.">
            <a:extLst>
              <a:ext uri="{FF2B5EF4-FFF2-40B4-BE49-F238E27FC236}">
                <a16:creationId xmlns:a16="http://schemas.microsoft.com/office/drawing/2014/main" id="{F737E6AC-CD70-A43F-D341-F9E79DD7C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36" y="1976675"/>
            <a:ext cx="5572164" cy="48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45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76B27-362B-FE2E-200B-60E942797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497"/>
            <a:ext cx="9144000" cy="1211606"/>
          </a:xfrm>
        </p:spPr>
        <p:txBody>
          <a:bodyPr/>
          <a:lstStyle/>
          <a:p>
            <a:r>
              <a:rPr lang="en-DE" dirty="0"/>
              <a:t>Unfold until 1 PeV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E52CA-A11C-85DD-4D22-67ECEBE4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3455"/>
            <a:ext cx="6081532" cy="4758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0999E9-8AB9-247E-6D09-B16F60D94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01887"/>
            <a:ext cx="6081532" cy="45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85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C3FD74-A00D-42C9-5254-42267E57FEB0}"/>
              </a:ext>
            </a:extLst>
          </p:cNvPr>
          <p:cNvSpPr txBox="1"/>
          <p:nvPr/>
        </p:nvSpPr>
        <p:spPr>
          <a:xfrm>
            <a:off x="1021105" y="111211"/>
            <a:ext cx="25605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 systematics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10 years livetime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 initial start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 regularization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71B2A-FF04-630A-0A7F-38D8D348D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3070"/>
            <a:ext cx="6075095" cy="4534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F0EA2-87C6-C656-F445-1ADB913C0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907" y="2320486"/>
            <a:ext cx="5827903" cy="453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61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6A0FA9-6B97-568F-E091-656016347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T</a:t>
            </a:r>
            <a:r>
              <a:rPr lang="en-GB" dirty="0"/>
              <a:t>e</a:t>
            </a:r>
            <a:r>
              <a:rPr lang="en-DE" dirty="0"/>
              <a:t>st true input, fix bins, fit 4 systematics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0D3B1-499A-F216-EEC6-FBE31117D5D0}"/>
              </a:ext>
            </a:extLst>
          </p:cNvPr>
          <p:cNvSpPr txBox="1"/>
          <p:nvPr/>
        </p:nvSpPr>
        <p:spPr>
          <a:xfrm>
            <a:off x="2051222" y="1607343"/>
            <a:ext cx="452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</a:t>
            </a:r>
            <a:r>
              <a:rPr lang="en-DE" dirty="0">
                <a:solidFill>
                  <a:srgbClr val="00B050"/>
                </a:solidFill>
              </a:rPr>
              <a:t>True values </a:t>
            </a:r>
            <a:r>
              <a:rPr lang="en-DE" dirty="0"/>
              <a:t>, 1, 1, 1, 0.2], bounds * 100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F84C2-F65D-E56D-C74F-CFF0911A5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888"/>
            <a:ext cx="6573678" cy="490711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9B664D-1819-3858-0529-34B04A2B0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406" y="2792626"/>
            <a:ext cx="5656593" cy="4065373"/>
          </a:xfrm>
          <a:prstGeom prst="rect">
            <a:avLst/>
          </a:prstGeom>
        </p:spPr>
      </p:pic>
      <p:pic>
        <p:nvPicPr>
          <p:cNvPr id="10" name="Picture 9" descr="A table of numbers and symbols&#10;&#10;AI-generated content may be incorrect.">
            <a:extLst>
              <a:ext uri="{FF2B5EF4-FFF2-40B4-BE49-F238E27FC236}">
                <a16:creationId xmlns:a16="http://schemas.microsoft.com/office/drawing/2014/main" id="{D1B288E1-30BA-A7FB-90CB-D5B87939E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872" y="1607343"/>
            <a:ext cx="2749836" cy="110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54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A36713-A85A-8574-B834-D84F097B6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4 systematics: tau = 0.01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D850CD-A5FB-39BB-9DAC-3CF80C78A257}"/>
              </a:ext>
            </a:extLst>
          </p:cNvPr>
          <p:cNvSpPr txBox="1"/>
          <p:nvPr/>
        </p:nvSpPr>
        <p:spPr>
          <a:xfrm>
            <a:off x="2051222" y="1607343"/>
            <a:ext cx="407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 …</a:t>
            </a:r>
            <a:r>
              <a:rPr lang="en-DE" dirty="0">
                <a:solidFill>
                  <a:srgbClr val="00B050"/>
                </a:solidFill>
              </a:rPr>
              <a:t> </a:t>
            </a:r>
            <a:r>
              <a:rPr lang="en-DE" dirty="0"/>
              <a:t>, 1, 1, 1, 0.2], bounds * 100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FE51B-0F0F-80E6-81D7-9BF848334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6674"/>
            <a:ext cx="6539133" cy="4881325"/>
          </a:xfrm>
          <a:prstGeom prst="rect">
            <a:avLst/>
          </a:prstGeom>
        </p:spPr>
      </p:pic>
      <p:pic>
        <p:nvPicPr>
          <p:cNvPr id="8" name="Picture 7" descr="A screenshot of a data&#10;&#10;AI-generated content may be incorrect.">
            <a:extLst>
              <a:ext uri="{FF2B5EF4-FFF2-40B4-BE49-F238E27FC236}">
                <a16:creationId xmlns:a16="http://schemas.microsoft.com/office/drawing/2014/main" id="{E1BF1F6A-EE68-095E-0630-D3FB1BFEF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552" y="2631989"/>
            <a:ext cx="5729448" cy="409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7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238F-4F1F-2112-A23E-4EA837FB1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49"/>
            <a:ext cx="9144000" cy="1089496"/>
          </a:xfrm>
        </p:spPr>
        <p:txBody>
          <a:bodyPr/>
          <a:lstStyle/>
          <a:p>
            <a:r>
              <a:rPr lang="en-DE" dirty="0"/>
              <a:t>Remove last two proxy bins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CF5D0-AE3A-9F52-B82B-D89A82EF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853"/>
            <a:ext cx="6096000" cy="4769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8ABFD2-6D3D-D926-2A51-AE5B1853E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7779"/>
            <a:ext cx="6089434" cy="454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99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6F023C-9474-3393-4E57-1E555124BFAF}"/>
              </a:ext>
            </a:extLst>
          </p:cNvPr>
          <p:cNvSpPr txBox="1"/>
          <p:nvPr/>
        </p:nvSpPr>
        <p:spPr>
          <a:xfrm>
            <a:off x="1021105" y="111211"/>
            <a:ext cx="25605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 systematics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10 years livetime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 initial start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 bounds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DE" dirty="0"/>
              <a:t>o regularization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90FE9-15F2-D83B-4529-2AE5BC986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6638"/>
            <a:ext cx="5909559" cy="4411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03C2C7-C140-5C37-679A-94B1DB83E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441" y="2299810"/>
            <a:ext cx="5909559" cy="455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A0D8-DAFD-B740-8ACB-206D4FDCF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event rate, 4 systematics, MCMC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8508AF-1959-A79D-9381-FD651DB65E8A}"/>
              </a:ext>
            </a:extLst>
          </p:cNvPr>
          <p:cNvSpPr txBox="1"/>
          <p:nvPr/>
        </p:nvSpPr>
        <p:spPr>
          <a:xfrm>
            <a:off x="2051222" y="1607343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[1e5,., 1, 1, 1, 0.2]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6C0EBA-3003-5F1A-6552-96A57AC29734}"/>
              </a:ext>
            </a:extLst>
          </p:cNvPr>
          <p:cNvSpPr txBox="1"/>
          <p:nvPr/>
        </p:nvSpPr>
        <p:spPr>
          <a:xfrm>
            <a:off x="9668229" y="1829103"/>
            <a:ext cx="2320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 </a:t>
            </a:r>
            <a:r>
              <a:rPr lang="en-GB" dirty="0" err="1"/>
              <a:t>n_used_steps</a:t>
            </a:r>
            <a:r>
              <a:rPr lang="en-GB" dirty="0"/>
              <a:t> = 1000</a:t>
            </a:r>
          </a:p>
          <a:p>
            <a:r>
              <a:rPr lang="en-GB" dirty="0"/>
              <a:t> </a:t>
            </a:r>
            <a:r>
              <a:rPr lang="en-GB" dirty="0" err="1"/>
              <a:t>n_walkers</a:t>
            </a:r>
            <a:r>
              <a:rPr lang="en-GB" dirty="0"/>
              <a:t> = 500</a:t>
            </a:r>
          </a:p>
          <a:p>
            <a:r>
              <a:rPr lang="en-GB" dirty="0"/>
              <a:t> </a:t>
            </a:r>
            <a:r>
              <a:rPr lang="en-GB" dirty="0" err="1"/>
              <a:t>n_burn_steps</a:t>
            </a:r>
            <a:r>
              <a:rPr lang="en-GB" dirty="0"/>
              <a:t> = 1000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C5547-5038-DC9F-620A-44B7AB353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0"/>
            <a:ext cx="64135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44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11A9-F2A0-ED3E-919C-7A313D58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4 systematics: tau = None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8EFE2-1A4F-E9EC-8B6F-BB998D16D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889"/>
            <a:ext cx="6573678" cy="4907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2EB1B-A8F6-AA71-D321-F6BC38479262}"/>
              </a:ext>
            </a:extLst>
          </p:cNvPr>
          <p:cNvSpPr txBox="1"/>
          <p:nvPr/>
        </p:nvSpPr>
        <p:spPr>
          <a:xfrm>
            <a:off x="2051222" y="1607343"/>
            <a:ext cx="452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</a:t>
            </a:r>
            <a:r>
              <a:rPr lang="en-DE" dirty="0">
                <a:solidFill>
                  <a:srgbClr val="00B050"/>
                </a:solidFill>
              </a:rPr>
              <a:t>True values </a:t>
            </a:r>
            <a:r>
              <a:rPr lang="en-DE" dirty="0"/>
              <a:t>, 1, 1, 1, 0.2], bounds * 100</a:t>
            </a:r>
          </a:p>
        </p:txBody>
      </p:sp>
      <p:pic>
        <p:nvPicPr>
          <p:cNvPr id="7" name="Picture 6" descr="A screenshot of a data&#10;&#10;AI-generated content may be incorrect.">
            <a:extLst>
              <a:ext uri="{FF2B5EF4-FFF2-40B4-BE49-F238E27FC236}">
                <a16:creationId xmlns:a16="http://schemas.microsoft.com/office/drawing/2014/main" id="{2AB92732-22B6-0EE7-DB99-4736C91C2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374" y="2780270"/>
            <a:ext cx="5716626" cy="407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26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B5ECA-7B95-C78F-C616-4F18789A6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DD5D62-E43D-1B84-03C0-9EE46BD78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4 systematics: tau = 0.001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EB0044-8AD6-1600-0ADC-508CAF2379A2}"/>
              </a:ext>
            </a:extLst>
          </p:cNvPr>
          <p:cNvSpPr txBox="1"/>
          <p:nvPr/>
        </p:nvSpPr>
        <p:spPr>
          <a:xfrm>
            <a:off x="2051222" y="1607343"/>
            <a:ext cx="407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 …</a:t>
            </a:r>
            <a:r>
              <a:rPr lang="en-DE" dirty="0">
                <a:solidFill>
                  <a:srgbClr val="00B050"/>
                </a:solidFill>
              </a:rPr>
              <a:t> </a:t>
            </a:r>
            <a:r>
              <a:rPr lang="en-DE" dirty="0"/>
              <a:t>, 1, 1, 1, 0.2], bounds * 100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73CF0D-A0E3-176C-F963-4F1BCA03A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9335"/>
            <a:ext cx="6573795" cy="4907199"/>
          </a:xfrm>
          <a:prstGeom prst="rect">
            <a:avLst/>
          </a:prstGeom>
        </p:spPr>
      </p:pic>
      <p:pic>
        <p:nvPicPr>
          <p:cNvPr id="7" name="Picture 6" descr="A screenshot of a data&#10;&#10;AI-generated content may be incorrect.">
            <a:extLst>
              <a:ext uri="{FF2B5EF4-FFF2-40B4-BE49-F238E27FC236}">
                <a16:creationId xmlns:a16="http://schemas.microsoft.com/office/drawing/2014/main" id="{A1D8AAEE-B528-6CBE-52AF-E37C0723D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192" y="2792626"/>
            <a:ext cx="5714808" cy="406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68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4F61E43-182B-4890-5BC0-FDF5731C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0" y="1334814"/>
            <a:ext cx="5990161" cy="5523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A0767D-62D2-DC21-4F37-03FE2D634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event rate, 4 systematics, MCMC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64BAF-08A2-0EB2-9741-1BFB2B101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2000"/>
            <a:ext cx="6413500" cy="482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CDFE2-857C-1403-1445-C84E08E666BD}"/>
              </a:ext>
            </a:extLst>
          </p:cNvPr>
          <p:cNvSpPr txBox="1"/>
          <p:nvPr/>
        </p:nvSpPr>
        <p:spPr>
          <a:xfrm>
            <a:off x="2051222" y="1607343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[1e5,., 1, 1, 1, 0.2]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517612-FCC2-F863-43D2-7643F0744736}"/>
              </a:ext>
            </a:extLst>
          </p:cNvPr>
          <p:cNvSpPr txBox="1"/>
          <p:nvPr/>
        </p:nvSpPr>
        <p:spPr>
          <a:xfrm>
            <a:off x="9668229" y="1829103"/>
            <a:ext cx="2320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 </a:t>
            </a:r>
            <a:r>
              <a:rPr lang="en-GB" dirty="0" err="1"/>
              <a:t>n_used_steps</a:t>
            </a:r>
            <a:r>
              <a:rPr lang="en-GB" dirty="0"/>
              <a:t> = 2000</a:t>
            </a:r>
          </a:p>
          <a:p>
            <a:r>
              <a:rPr lang="en-GB" dirty="0"/>
              <a:t> </a:t>
            </a:r>
            <a:r>
              <a:rPr lang="en-GB" dirty="0" err="1"/>
              <a:t>n_walkers</a:t>
            </a:r>
            <a:r>
              <a:rPr lang="en-GB" dirty="0"/>
              <a:t> = 700</a:t>
            </a:r>
          </a:p>
          <a:p>
            <a:r>
              <a:rPr lang="en-GB" dirty="0"/>
              <a:t> </a:t>
            </a:r>
            <a:r>
              <a:rPr lang="en-GB" dirty="0" err="1"/>
              <a:t>n_burn_steps</a:t>
            </a:r>
            <a:r>
              <a:rPr lang="en-GB" dirty="0"/>
              <a:t> = 2000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03699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599773-74AF-ED22-804A-DFB5A3DA0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497" y="1495168"/>
            <a:ext cx="5816249" cy="53628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A147BA-9C39-2D60-508B-9D32F983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event rate, 4 systematics, MCMC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0E551A-B8E0-292B-16B2-D4CB031A89A1}"/>
              </a:ext>
            </a:extLst>
          </p:cNvPr>
          <p:cNvSpPr txBox="1"/>
          <p:nvPr/>
        </p:nvSpPr>
        <p:spPr>
          <a:xfrm>
            <a:off x="2051222" y="1607343"/>
            <a:ext cx="3552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</a:t>
            </a:r>
            <a:r>
              <a:rPr lang="en-DE" dirty="0">
                <a:solidFill>
                  <a:srgbClr val="FFC000"/>
                </a:solidFill>
              </a:rPr>
              <a:t>True values * 0.1</a:t>
            </a:r>
            <a:r>
              <a:rPr lang="en-DE" dirty="0"/>
              <a:t>, 1, 1, 1, 0.2]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08D42-EA21-BEDF-79E1-BC3E8623B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2000"/>
            <a:ext cx="6413500" cy="482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CCBC0F-1066-57F9-1A31-978900FC444E}"/>
              </a:ext>
            </a:extLst>
          </p:cNvPr>
          <p:cNvSpPr txBox="1"/>
          <p:nvPr/>
        </p:nvSpPr>
        <p:spPr>
          <a:xfrm>
            <a:off x="9668229" y="1829103"/>
            <a:ext cx="2320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 </a:t>
            </a:r>
            <a:r>
              <a:rPr lang="en-GB" dirty="0" err="1"/>
              <a:t>n_used_steps</a:t>
            </a:r>
            <a:r>
              <a:rPr lang="en-GB" dirty="0"/>
              <a:t> = 1000</a:t>
            </a:r>
          </a:p>
          <a:p>
            <a:r>
              <a:rPr lang="en-GB" dirty="0"/>
              <a:t> </a:t>
            </a:r>
            <a:r>
              <a:rPr lang="en-GB" dirty="0" err="1"/>
              <a:t>n_walkers</a:t>
            </a:r>
            <a:r>
              <a:rPr lang="en-GB" dirty="0"/>
              <a:t> = 500</a:t>
            </a:r>
          </a:p>
          <a:p>
            <a:r>
              <a:rPr lang="en-GB" dirty="0"/>
              <a:t> </a:t>
            </a:r>
            <a:r>
              <a:rPr lang="en-GB" dirty="0" err="1"/>
              <a:t>n_burn_steps</a:t>
            </a:r>
            <a:r>
              <a:rPr lang="en-GB" dirty="0"/>
              <a:t> = 1000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1689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963E9-13C6-5033-E622-01EDEED33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9924" y="0"/>
            <a:ext cx="9144000" cy="1137466"/>
          </a:xfrm>
        </p:spPr>
        <p:txBody>
          <a:bodyPr/>
          <a:lstStyle/>
          <a:p>
            <a:r>
              <a:rPr lang="en-DE" dirty="0"/>
              <a:t>Unfold muon event rate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6517A-9599-DF8A-B33F-24EA276BC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94763"/>
            <a:ext cx="9144000" cy="1655762"/>
          </a:xfrm>
        </p:spPr>
        <p:txBody>
          <a:bodyPr/>
          <a:lstStyle/>
          <a:p>
            <a:r>
              <a:rPr lang="en-GB" dirty="0"/>
              <a:t>N</a:t>
            </a:r>
            <a:r>
              <a:rPr lang="en-DE" dirty="0"/>
              <a:t>o systematics, just for baseline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979AD-7E62-8410-5F30-541DED533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387" y="1355231"/>
            <a:ext cx="7033226" cy="55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11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C7E610-5EF3-E735-743C-0E9642EEB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224"/>
            <a:ext cx="5998765" cy="4477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08BC47-0DA5-3DAD-1419-C9E42F00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6224"/>
            <a:ext cx="5998765" cy="447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34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3E92A-EF16-085B-2FD7-108DBA2C5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1414F-ECD1-1488-7797-FAC86718D5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Unfold muon flux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ABB8EF-A792-4C78-4FAC-EC50DF1D6A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512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865</Words>
  <Application>Microsoft Macintosh PowerPoint</Application>
  <PresentationFormat>Widescreen</PresentationFormat>
  <Paragraphs>100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Aptos</vt:lpstr>
      <vt:lpstr>Aptos Display</vt:lpstr>
      <vt:lpstr>Arial</vt:lpstr>
      <vt:lpstr>Office Theme</vt:lpstr>
      <vt:lpstr>21.01.2025</vt:lpstr>
      <vt:lpstr>Unfold event rate, 4 systematics, MCMC</vt:lpstr>
      <vt:lpstr>PowerPoint Presentation</vt:lpstr>
      <vt:lpstr>Unfold event rate, 4 systematics, MCMC</vt:lpstr>
      <vt:lpstr>Unfold event rate, 4 systematics, MCMC</vt:lpstr>
      <vt:lpstr>Unfold event rate, 4 systematics, MCMC</vt:lpstr>
      <vt:lpstr>Unfold muon event rate</vt:lpstr>
      <vt:lpstr>PowerPoint Presentation</vt:lpstr>
      <vt:lpstr>Unfold muon flux</vt:lpstr>
      <vt:lpstr>PowerPoint Presentation</vt:lpstr>
      <vt:lpstr>Test true input, fix bins, fit 4 systematics</vt:lpstr>
      <vt:lpstr>Scattering &amp; Absorption</vt:lpstr>
      <vt:lpstr>Scattering &amp; Absorption: tau = 0.1</vt:lpstr>
      <vt:lpstr>Scattering &amp; Absorption: tau = 0.01</vt:lpstr>
      <vt:lpstr>Scattering &amp; Absorption: tau = 0.001</vt:lpstr>
      <vt:lpstr>4 systematics: tau = 0.1</vt:lpstr>
      <vt:lpstr>4 systematics: tau = 0.001</vt:lpstr>
      <vt:lpstr>4 systematics: tau = 0.1</vt:lpstr>
      <vt:lpstr>4 systematics: tau = 0.001</vt:lpstr>
      <vt:lpstr>Remove last unfolding bin</vt:lpstr>
      <vt:lpstr>PowerPoint Presentation</vt:lpstr>
      <vt:lpstr>Test true input, fix bins, fit 4 systematics</vt:lpstr>
      <vt:lpstr>4 systematics: tau = None</vt:lpstr>
      <vt:lpstr>4 systematics: tau = 0.1</vt:lpstr>
      <vt:lpstr>4 systematics: tau = 0.01</vt:lpstr>
      <vt:lpstr>4 systematics: tau = 0.1</vt:lpstr>
      <vt:lpstr>4 systematics: tau = 0.001</vt:lpstr>
      <vt:lpstr>Remove last proxy bin</vt:lpstr>
      <vt:lpstr>PowerPoint Presentation</vt:lpstr>
      <vt:lpstr>Test true input, fix bins, fit 4 systematics</vt:lpstr>
      <vt:lpstr>4 systematics: tau = 0.001</vt:lpstr>
      <vt:lpstr>4 systematics: tau = 0.0001</vt:lpstr>
      <vt:lpstr>4 systematics: tau = 0.0001</vt:lpstr>
      <vt:lpstr>Unfold until 1 PeV</vt:lpstr>
      <vt:lpstr>PowerPoint Presentation</vt:lpstr>
      <vt:lpstr>Test true input, fix bins, fit 4 systematics</vt:lpstr>
      <vt:lpstr>4 systematics: tau = 0.01</vt:lpstr>
      <vt:lpstr>Remove last two proxy bins</vt:lpstr>
      <vt:lpstr>PowerPoint Presentation</vt:lpstr>
      <vt:lpstr>4 systematics: tau = None </vt:lpstr>
      <vt:lpstr>4 systematics: tau = 0.001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Pascal Gutjahr</dc:creator>
  <cp:lastModifiedBy>Pascal Gutjahr</cp:lastModifiedBy>
  <cp:revision>18</cp:revision>
  <dcterms:created xsi:type="dcterms:W3CDTF">2025-01-17T12:38:25Z</dcterms:created>
  <dcterms:modified xsi:type="dcterms:W3CDTF">2025-01-22T17:33:50Z</dcterms:modified>
</cp:coreProperties>
</file>